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59" r:id="rId6"/>
    <p:sldId id="260" r:id="rId7"/>
    <p:sldId id="261"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p:cViewPr varScale="1">
        <p:scale>
          <a:sx n="104" d="100"/>
          <a:sy n="104" d="100"/>
        </p:scale>
        <p:origin x="216" y="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76E16-F1D6-6062-531A-8C13389087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3E307A0-6BD0-BF73-2F5E-8B1F831C78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61A4F01-49AE-C79B-2E22-AF8F71649B05}"/>
              </a:ext>
            </a:extLst>
          </p:cNvPr>
          <p:cNvSpPr>
            <a:spLocks noGrp="1"/>
          </p:cNvSpPr>
          <p:nvPr>
            <p:ph type="dt" sz="half" idx="10"/>
          </p:nvPr>
        </p:nvSpPr>
        <p:spPr/>
        <p:txBody>
          <a:bodyPr/>
          <a:lstStyle/>
          <a:p>
            <a:fld id="{200E616C-E935-4391-86D3-A4E90FC7596A}" type="datetimeFigureOut">
              <a:rPr lang="en-IN" smtClean="0"/>
              <a:t>19-10-2024</a:t>
            </a:fld>
            <a:endParaRPr lang="en-IN"/>
          </a:p>
        </p:txBody>
      </p:sp>
      <p:sp>
        <p:nvSpPr>
          <p:cNvPr id="5" name="Footer Placeholder 4">
            <a:extLst>
              <a:ext uri="{FF2B5EF4-FFF2-40B4-BE49-F238E27FC236}">
                <a16:creationId xmlns:a16="http://schemas.microsoft.com/office/drawing/2014/main" id="{FC23AB3F-BE51-4D8F-FD05-721F17EC7C6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30D92A-A386-2572-A62A-6FFE89841086}"/>
              </a:ext>
            </a:extLst>
          </p:cNvPr>
          <p:cNvSpPr>
            <a:spLocks noGrp="1"/>
          </p:cNvSpPr>
          <p:nvPr>
            <p:ph type="sldNum" sz="quarter" idx="12"/>
          </p:nvPr>
        </p:nvSpPr>
        <p:spPr/>
        <p:txBody>
          <a:bodyPr/>
          <a:lstStyle/>
          <a:p>
            <a:fld id="{E6F954BE-0868-434C-8D42-4BE883948EDA}" type="slidenum">
              <a:rPr lang="en-IN" smtClean="0"/>
              <a:t>‹#›</a:t>
            </a:fld>
            <a:endParaRPr lang="en-IN"/>
          </a:p>
        </p:txBody>
      </p:sp>
    </p:spTree>
    <p:extLst>
      <p:ext uri="{BB962C8B-B14F-4D97-AF65-F5344CB8AC3E}">
        <p14:creationId xmlns:p14="http://schemas.microsoft.com/office/powerpoint/2010/main" val="3330239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10971-5CE4-67EA-D4A9-33598A0405D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61ED29E-402D-E14E-F7E4-8A9551A97E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2E33F0-7E2A-D436-AE2D-DD3ACB20309C}"/>
              </a:ext>
            </a:extLst>
          </p:cNvPr>
          <p:cNvSpPr>
            <a:spLocks noGrp="1"/>
          </p:cNvSpPr>
          <p:nvPr>
            <p:ph type="dt" sz="half" idx="10"/>
          </p:nvPr>
        </p:nvSpPr>
        <p:spPr/>
        <p:txBody>
          <a:bodyPr/>
          <a:lstStyle/>
          <a:p>
            <a:fld id="{200E616C-E935-4391-86D3-A4E90FC7596A}" type="datetimeFigureOut">
              <a:rPr lang="en-IN" smtClean="0"/>
              <a:t>19-10-2024</a:t>
            </a:fld>
            <a:endParaRPr lang="en-IN"/>
          </a:p>
        </p:txBody>
      </p:sp>
      <p:sp>
        <p:nvSpPr>
          <p:cNvPr id="5" name="Footer Placeholder 4">
            <a:extLst>
              <a:ext uri="{FF2B5EF4-FFF2-40B4-BE49-F238E27FC236}">
                <a16:creationId xmlns:a16="http://schemas.microsoft.com/office/drawing/2014/main" id="{784BDBEE-5B4C-C24D-1314-168B347854C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FED743-C26B-B45E-ACF2-08A4CEEE7BBD}"/>
              </a:ext>
            </a:extLst>
          </p:cNvPr>
          <p:cNvSpPr>
            <a:spLocks noGrp="1"/>
          </p:cNvSpPr>
          <p:nvPr>
            <p:ph type="sldNum" sz="quarter" idx="12"/>
          </p:nvPr>
        </p:nvSpPr>
        <p:spPr/>
        <p:txBody>
          <a:bodyPr/>
          <a:lstStyle/>
          <a:p>
            <a:fld id="{E6F954BE-0868-434C-8D42-4BE883948EDA}" type="slidenum">
              <a:rPr lang="en-IN" smtClean="0"/>
              <a:t>‹#›</a:t>
            </a:fld>
            <a:endParaRPr lang="en-IN"/>
          </a:p>
        </p:txBody>
      </p:sp>
    </p:spTree>
    <p:extLst>
      <p:ext uri="{BB962C8B-B14F-4D97-AF65-F5344CB8AC3E}">
        <p14:creationId xmlns:p14="http://schemas.microsoft.com/office/powerpoint/2010/main" val="3997404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AE97B8-2439-41F1-7FDD-DA8A87522B0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B1A37A5-AF56-3671-A0BD-17CF6EB1543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66C78A6-2635-4577-3BF5-29C1DF47179A}"/>
              </a:ext>
            </a:extLst>
          </p:cNvPr>
          <p:cNvSpPr>
            <a:spLocks noGrp="1"/>
          </p:cNvSpPr>
          <p:nvPr>
            <p:ph type="dt" sz="half" idx="10"/>
          </p:nvPr>
        </p:nvSpPr>
        <p:spPr/>
        <p:txBody>
          <a:bodyPr/>
          <a:lstStyle/>
          <a:p>
            <a:fld id="{200E616C-E935-4391-86D3-A4E90FC7596A}" type="datetimeFigureOut">
              <a:rPr lang="en-IN" smtClean="0"/>
              <a:t>19-10-2024</a:t>
            </a:fld>
            <a:endParaRPr lang="en-IN"/>
          </a:p>
        </p:txBody>
      </p:sp>
      <p:sp>
        <p:nvSpPr>
          <p:cNvPr id="5" name="Footer Placeholder 4">
            <a:extLst>
              <a:ext uri="{FF2B5EF4-FFF2-40B4-BE49-F238E27FC236}">
                <a16:creationId xmlns:a16="http://schemas.microsoft.com/office/drawing/2014/main" id="{A7303DC1-3A6E-1337-14AB-9AA194F749D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C011100-847D-FF0A-241A-0DEE2493BFED}"/>
              </a:ext>
            </a:extLst>
          </p:cNvPr>
          <p:cNvSpPr>
            <a:spLocks noGrp="1"/>
          </p:cNvSpPr>
          <p:nvPr>
            <p:ph type="sldNum" sz="quarter" idx="12"/>
          </p:nvPr>
        </p:nvSpPr>
        <p:spPr/>
        <p:txBody>
          <a:bodyPr/>
          <a:lstStyle/>
          <a:p>
            <a:fld id="{E6F954BE-0868-434C-8D42-4BE883948EDA}" type="slidenum">
              <a:rPr lang="en-IN" smtClean="0"/>
              <a:t>‹#›</a:t>
            </a:fld>
            <a:endParaRPr lang="en-IN"/>
          </a:p>
        </p:txBody>
      </p:sp>
    </p:spTree>
    <p:extLst>
      <p:ext uri="{BB962C8B-B14F-4D97-AF65-F5344CB8AC3E}">
        <p14:creationId xmlns:p14="http://schemas.microsoft.com/office/powerpoint/2010/main" val="2188490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2440C-64E7-3477-F028-384C4085F6A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4DE3984-8980-82D2-203B-6A52AC73EB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BF28E6-CB44-C7F9-782D-0F783AE31DDC}"/>
              </a:ext>
            </a:extLst>
          </p:cNvPr>
          <p:cNvSpPr>
            <a:spLocks noGrp="1"/>
          </p:cNvSpPr>
          <p:nvPr>
            <p:ph type="dt" sz="half" idx="10"/>
          </p:nvPr>
        </p:nvSpPr>
        <p:spPr/>
        <p:txBody>
          <a:bodyPr/>
          <a:lstStyle/>
          <a:p>
            <a:fld id="{200E616C-E935-4391-86D3-A4E90FC7596A}" type="datetimeFigureOut">
              <a:rPr lang="en-IN" smtClean="0"/>
              <a:t>19-10-2024</a:t>
            </a:fld>
            <a:endParaRPr lang="en-IN"/>
          </a:p>
        </p:txBody>
      </p:sp>
      <p:sp>
        <p:nvSpPr>
          <p:cNvPr id="5" name="Footer Placeholder 4">
            <a:extLst>
              <a:ext uri="{FF2B5EF4-FFF2-40B4-BE49-F238E27FC236}">
                <a16:creationId xmlns:a16="http://schemas.microsoft.com/office/drawing/2014/main" id="{F99BD9F2-64E7-D346-1EB2-E0739C33A24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398E93-CEAC-EB56-CBAD-D9838AEBE2C2}"/>
              </a:ext>
            </a:extLst>
          </p:cNvPr>
          <p:cNvSpPr>
            <a:spLocks noGrp="1"/>
          </p:cNvSpPr>
          <p:nvPr>
            <p:ph type="sldNum" sz="quarter" idx="12"/>
          </p:nvPr>
        </p:nvSpPr>
        <p:spPr/>
        <p:txBody>
          <a:bodyPr/>
          <a:lstStyle/>
          <a:p>
            <a:fld id="{E6F954BE-0868-434C-8D42-4BE883948EDA}" type="slidenum">
              <a:rPr lang="en-IN" smtClean="0"/>
              <a:t>‹#›</a:t>
            </a:fld>
            <a:endParaRPr lang="en-IN"/>
          </a:p>
        </p:txBody>
      </p:sp>
    </p:spTree>
    <p:extLst>
      <p:ext uri="{BB962C8B-B14F-4D97-AF65-F5344CB8AC3E}">
        <p14:creationId xmlns:p14="http://schemas.microsoft.com/office/powerpoint/2010/main" val="1289277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0CE51-D0DB-F05C-8699-3572066350D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64B5E88-DB48-CBD8-433A-543F457DEB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C6A3A49-65C6-1320-48F6-F1869DDA18BA}"/>
              </a:ext>
            </a:extLst>
          </p:cNvPr>
          <p:cNvSpPr>
            <a:spLocks noGrp="1"/>
          </p:cNvSpPr>
          <p:nvPr>
            <p:ph type="dt" sz="half" idx="10"/>
          </p:nvPr>
        </p:nvSpPr>
        <p:spPr/>
        <p:txBody>
          <a:bodyPr/>
          <a:lstStyle/>
          <a:p>
            <a:fld id="{200E616C-E935-4391-86D3-A4E90FC7596A}" type="datetimeFigureOut">
              <a:rPr lang="en-IN" smtClean="0"/>
              <a:t>19-10-2024</a:t>
            </a:fld>
            <a:endParaRPr lang="en-IN"/>
          </a:p>
        </p:txBody>
      </p:sp>
      <p:sp>
        <p:nvSpPr>
          <p:cNvPr id="5" name="Footer Placeholder 4">
            <a:extLst>
              <a:ext uri="{FF2B5EF4-FFF2-40B4-BE49-F238E27FC236}">
                <a16:creationId xmlns:a16="http://schemas.microsoft.com/office/drawing/2014/main" id="{30E27B94-F03D-F7B2-4BBB-7664ABC4814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54D1F7-8C68-8B36-06B2-3EB0EA97167F}"/>
              </a:ext>
            </a:extLst>
          </p:cNvPr>
          <p:cNvSpPr>
            <a:spLocks noGrp="1"/>
          </p:cNvSpPr>
          <p:nvPr>
            <p:ph type="sldNum" sz="quarter" idx="12"/>
          </p:nvPr>
        </p:nvSpPr>
        <p:spPr/>
        <p:txBody>
          <a:bodyPr/>
          <a:lstStyle/>
          <a:p>
            <a:fld id="{E6F954BE-0868-434C-8D42-4BE883948EDA}" type="slidenum">
              <a:rPr lang="en-IN" smtClean="0"/>
              <a:t>‹#›</a:t>
            </a:fld>
            <a:endParaRPr lang="en-IN"/>
          </a:p>
        </p:txBody>
      </p:sp>
    </p:spTree>
    <p:extLst>
      <p:ext uri="{BB962C8B-B14F-4D97-AF65-F5344CB8AC3E}">
        <p14:creationId xmlns:p14="http://schemas.microsoft.com/office/powerpoint/2010/main" val="342701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C2926-1A7D-1130-C0C4-09460B93C08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886B00D-CEF6-92C8-85DA-CFB8AB9BFAA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3A95EA9-2A1F-88C5-1F03-39726BECF1F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596DE5C-8F5F-800A-7A9D-E6F235FC12AA}"/>
              </a:ext>
            </a:extLst>
          </p:cNvPr>
          <p:cNvSpPr>
            <a:spLocks noGrp="1"/>
          </p:cNvSpPr>
          <p:nvPr>
            <p:ph type="dt" sz="half" idx="10"/>
          </p:nvPr>
        </p:nvSpPr>
        <p:spPr/>
        <p:txBody>
          <a:bodyPr/>
          <a:lstStyle/>
          <a:p>
            <a:fld id="{200E616C-E935-4391-86D3-A4E90FC7596A}" type="datetimeFigureOut">
              <a:rPr lang="en-IN" smtClean="0"/>
              <a:t>19-10-2024</a:t>
            </a:fld>
            <a:endParaRPr lang="en-IN"/>
          </a:p>
        </p:txBody>
      </p:sp>
      <p:sp>
        <p:nvSpPr>
          <p:cNvPr id="6" name="Footer Placeholder 5">
            <a:extLst>
              <a:ext uri="{FF2B5EF4-FFF2-40B4-BE49-F238E27FC236}">
                <a16:creationId xmlns:a16="http://schemas.microsoft.com/office/drawing/2014/main" id="{16B0F14E-9DDD-9AFC-950E-6C45A3A8737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55790CB-5D8E-4089-10D3-0C10976C0777}"/>
              </a:ext>
            </a:extLst>
          </p:cNvPr>
          <p:cNvSpPr>
            <a:spLocks noGrp="1"/>
          </p:cNvSpPr>
          <p:nvPr>
            <p:ph type="sldNum" sz="quarter" idx="12"/>
          </p:nvPr>
        </p:nvSpPr>
        <p:spPr/>
        <p:txBody>
          <a:bodyPr/>
          <a:lstStyle/>
          <a:p>
            <a:fld id="{E6F954BE-0868-434C-8D42-4BE883948EDA}" type="slidenum">
              <a:rPr lang="en-IN" smtClean="0"/>
              <a:t>‹#›</a:t>
            </a:fld>
            <a:endParaRPr lang="en-IN"/>
          </a:p>
        </p:txBody>
      </p:sp>
    </p:spTree>
    <p:extLst>
      <p:ext uri="{BB962C8B-B14F-4D97-AF65-F5344CB8AC3E}">
        <p14:creationId xmlns:p14="http://schemas.microsoft.com/office/powerpoint/2010/main" val="3996379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83140-D0AB-0028-06A2-6B0A740A79C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BD5FDD4-C17B-0BBB-7914-62686F898A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4E8CCB-9B29-0382-4C7D-95D3A2856E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5E2F9A6-055B-371C-0DD6-C64B01586F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18079D-E691-D74B-7B4A-4F2D0CE463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2F7EB86-831B-E171-469A-D851ED83372E}"/>
              </a:ext>
            </a:extLst>
          </p:cNvPr>
          <p:cNvSpPr>
            <a:spLocks noGrp="1"/>
          </p:cNvSpPr>
          <p:nvPr>
            <p:ph type="dt" sz="half" idx="10"/>
          </p:nvPr>
        </p:nvSpPr>
        <p:spPr/>
        <p:txBody>
          <a:bodyPr/>
          <a:lstStyle/>
          <a:p>
            <a:fld id="{200E616C-E935-4391-86D3-A4E90FC7596A}" type="datetimeFigureOut">
              <a:rPr lang="en-IN" smtClean="0"/>
              <a:t>19-10-2024</a:t>
            </a:fld>
            <a:endParaRPr lang="en-IN"/>
          </a:p>
        </p:txBody>
      </p:sp>
      <p:sp>
        <p:nvSpPr>
          <p:cNvPr id="8" name="Footer Placeholder 7">
            <a:extLst>
              <a:ext uri="{FF2B5EF4-FFF2-40B4-BE49-F238E27FC236}">
                <a16:creationId xmlns:a16="http://schemas.microsoft.com/office/drawing/2014/main" id="{9606B248-9027-08EA-E785-08ACCA7B583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F07F578-DDFB-6C23-B244-D1A437D86AF1}"/>
              </a:ext>
            </a:extLst>
          </p:cNvPr>
          <p:cNvSpPr>
            <a:spLocks noGrp="1"/>
          </p:cNvSpPr>
          <p:nvPr>
            <p:ph type="sldNum" sz="quarter" idx="12"/>
          </p:nvPr>
        </p:nvSpPr>
        <p:spPr/>
        <p:txBody>
          <a:bodyPr/>
          <a:lstStyle/>
          <a:p>
            <a:fld id="{E6F954BE-0868-434C-8D42-4BE883948EDA}" type="slidenum">
              <a:rPr lang="en-IN" smtClean="0"/>
              <a:t>‹#›</a:t>
            </a:fld>
            <a:endParaRPr lang="en-IN"/>
          </a:p>
        </p:txBody>
      </p:sp>
    </p:spTree>
    <p:extLst>
      <p:ext uri="{BB962C8B-B14F-4D97-AF65-F5344CB8AC3E}">
        <p14:creationId xmlns:p14="http://schemas.microsoft.com/office/powerpoint/2010/main" val="9383954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3BFE9-017B-F3F2-7A13-5DB7A3EBCB8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06D9E49-FD65-8AE7-89B9-7C9346C5BB07}"/>
              </a:ext>
            </a:extLst>
          </p:cNvPr>
          <p:cNvSpPr>
            <a:spLocks noGrp="1"/>
          </p:cNvSpPr>
          <p:nvPr>
            <p:ph type="dt" sz="half" idx="10"/>
          </p:nvPr>
        </p:nvSpPr>
        <p:spPr/>
        <p:txBody>
          <a:bodyPr/>
          <a:lstStyle/>
          <a:p>
            <a:fld id="{200E616C-E935-4391-86D3-A4E90FC7596A}" type="datetimeFigureOut">
              <a:rPr lang="en-IN" smtClean="0"/>
              <a:t>19-10-2024</a:t>
            </a:fld>
            <a:endParaRPr lang="en-IN"/>
          </a:p>
        </p:txBody>
      </p:sp>
      <p:sp>
        <p:nvSpPr>
          <p:cNvPr id="4" name="Footer Placeholder 3">
            <a:extLst>
              <a:ext uri="{FF2B5EF4-FFF2-40B4-BE49-F238E27FC236}">
                <a16:creationId xmlns:a16="http://schemas.microsoft.com/office/drawing/2014/main" id="{65931018-B23B-5462-0204-1B048B948C1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A9601F8-7C11-9E5F-D98B-F4B2C06DB295}"/>
              </a:ext>
            </a:extLst>
          </p:cNvPr>
          <p:cNvSpPr>
            <a:spLocks noGrp="1"/>
          </p:cNvSpPr>
          <p:nvPr>
            <p:ph type="sldNum" sz="quarter" idx="12"/>
          </p:nvPr>
        </p:nvSpPr>
        <p:spPr/>
        <p:txBody>
          <a:bodyPr/>
          <a:lstStyle/>
          <a:p>
            <a:fld id="{E6F954BE-0868-434C-8D42-4BE883948EDA}" type="slidenum">
              <a:rPr lang="en-IN" smtClean="0"/>
              <a:t>‹#›</a:t>
            </a:fld>
            <a:endParaRPr lang="en-IN"/>
          </a:p>
        </p:txBody>
      </p:sp>
    </p:spTree>
    <p:extLst>
      <p:ext uri="{BB962C8B-B14F-4D97-AF65-F5344CB8AC3E}">
        <p14:creationId xmlns:p14="http://schemas.microsoft.com/office/powerpoint/2010/main" val="24111781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081BF0-9DB7-98DC-973F-EEC45AC62C83}"/>
              </a:ext>
            </a:extLst>
          </p:cNvPr>
          <p:cNvSpPr>
            <a:spLocks noGrp="1"/>
          </p:cNvSpPr>
          <p:nvPr>
            <p:ph type="dt" sz="half" idx="10"/>
          </p:nvPr>
        </p:nvSpPr>
        <p:spPr/>
        <p:txBody>
          <a:bodyPr/>
          <a:lstStyle/>
          <a:p>
            <a:fld id="{200E616C-E935-4391-86D3-A4E90FC7596A}" type="datetimeFigureOut">
              <a:rPr lang="en-IN" smtClean="0"/>
              <a:t>19-10-2024</a:t>
            </a:fld>
            <a:endParaRPr lang="en-IN"/>
          </a:p>
        </p:txBody>
      </p:sp>
      <p:sp>
        <p:nvSpPr>
          <p:cNvPr id="3" name="Footer Placeholder 2">
            <a:extLst>
              <a:ext uri="{FF2B5EF4-FFF2-40B4-BE49-F238E27FC236}">
                <a16:creationId xmlns:a16="http://schemas.microsoft.com/office/drawing/2014/main" id="{D40E8F1F-D8D4-0A1F-3E5B-8F4B01E9BC4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0954C9E-8C6C-FFA5-97DD-6C83B7C3C7EE}"/>
              </a:ext>
            </a:extLst>
          </p:cNvPr>
          <p:cNvSpPr>
            <a:spLocks noGrp="1"/>
          </p:cNvSpPr>
          <p:nvPr>
            <p:ph type="sldNum" sz="quarter" idx="12"/>
          </p:nvPr>
        </p:nvSpPr>
        <p:spPr/>
        <p:txBody>
          <a:bodyPr/>
          <a:lstStyle/>
          <a:p>
            <a:fld id="{E6F954BE-0868-434C-8D42-4BE883948EDA}" type="slidenum">
              <a:rPr lang="en-IN" smtClean="0"/>
              <a:t>‹#›</a:t>
            </a:fld>
            <a:endParaRPr lang="en-IN"/>
          </a:p>
        </p:txBody>
      </p:sp>
    </p:spTree>
    <p:extLst>
      <p:ext uri="{BB962C8B-B14F-4D97-AF65-F5344CB8AC3E}">
        <p14:creationId xmlns:p14="http://schemas.microsoft.com/office/powerpoint/2010/main" val="28081276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7EDBE-CCB9-8860-08E1-C54C031557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512C703-C329-2386-D560-BA8D130475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537AE21-0AC2-5C6D-EBEF-949D4C1194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44B99D-2685-ED41-3745-F3C71F38C10F}"/>
              </a:ext>
            </a:extLst>
          </p:cNvPr>
          <p:cNvSpPr>
            <a:spLocks noGrp="1"/>
          </p:cNvSpPr>
          <p:nvPr>
            <p:ph type="dt" sz="half" idx="10"/>
          </p:nvPr>
        </p:nvSpPr>
        <p:spPr/>
        <p:txBody>
          <a:bodyPr/>
          <a:lstStyle/>
          <a:p>
            <a:fld id="{200E616C-E935-4391-86D3-A4E90FC7596A}" type="datetimeFigureOut">
              <a:rPr lang="en-IN" smtClean="0"/>
              <a:t>19-10-2024</a:t>
            </a:fld>
            <a:endParaRPr lang="en-IN"/>
          </a:p>
        </p:txBody>
      </p:sp>
      <p:sp>
        <p:nvSpPr>
          <p:cNvPr id="6" name="Footer Placeholder 5">
            <a:extLst>
              <a:ext uri="{FF2B5EF4-FFF2-40B4-BE49-F238E27FC236}">
                <a16:creationId xmlns:a16="http://schemas.microsoft.com/office/drawing/2014/main" id="{D86BE2E3-54FA-EE39-ED71-1E42420447C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5B1959-CC98-67B3-7077-B584360FC5D5}"/>
              </a:ext>
            </a:extLst>
          </p:cNvPr>
          <p:cNvSpPr>
            <a:spLocks noGrp="1"/>
          </p:cNvSpPr>
          <p:nvPr>
            <p:ph type="sldNum" sz="quarter" idx="12"/>
          </p:nvPr>
        </p:nvSpPr>
        <p:spPr/>
        <p:txBody>
          <a:bodyPr/>
          <a:lstStyle/>
          <a:p>
            <a:fld id="{E6F954BE-0868-434C-8D42-4BE883948EDA}" type="slidenum">
              <a:rPr lang="en-IN" smtClean="0"/>
              <a:t>‹#›</a:t>
            </a:fld>
            <a:endParaRPr lang="en-IN"/>
          </a:p>
        </p:txBody>
      </p:sp>
    </p:spTree>
    <p:extLst>
      <p:ext uri="{BB962C8B-B14F-4D97-AF65-F5344CB8AC3E}">
        <p14:creationId xmlns:p14="http://schemas.microsoft.com/office/powerpoint/2010/main" val="10312811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ADE4C-5FD2-CF29-5B9B-BCA7AE7BBA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2860EF1-3090-DC32-FB1D-DCA474D8D9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5B1EF9E-3139-E7B1-5D0C-0E5DF83C0B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2ACD97-864C-4C5C-2B27-09CA274462E8}"/>
              </a:ext>
            </a:extLst>
          </p:cNvPr>
          <p:cNvSpPr>
            <a:spLocks noGrp="1"/>
          </p:cNvSpPr>
          <p:nvPr>
            <p:ph type="dt" sz="half" idx="10"/>
          </p:nvPr>
        </p:nvSpPr>
        <p:spPr/>
        <p:txBody>
          <a:bodyPr/>
          <a:lstStyle/>
          <a:p>
            <a:fld id="{200E616C-E935-4391-86D3-A4E90FC7596A}" type="datetimeFigureOut">
              <a:rPr lang="en-IN" smtClean="0"/>
              <a:t>19-10-2024</a:t>
            </a:fld>
            <a:endParaRPr lang="en-IN"/>
          </a:p>
        </p:txBody>
      </p:sp>
      <p:sp>
        <p:nvSpPr>
          <p:cNvPr id="6" name="Footer Placeholder 5">
            <a:extLst>
              <a:ext uri="{FF2B5EF4-FFF2-40B4-BE49-F238E27FC236}">
                <a16:creationId xmlns:a16="http://schemas.microsoft.com/office/drawing/2014/main" id="{BD861753-3FA5-B4D0-B637-991EE0275A6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8AD3BAD-8A44-EC53-D674-36C0150EC196}"/>
              </a:ext>
            </a:extLst>
          </p:cNvPr>
          <p:cNvSpPr>
            <a:spLocks noGrp="1"/>
          </p:cNvSpPr>
          <p:nvPr>
            <p:ph type="sldNum" sz="quarter" idx="12"/>
          </p:nvPr>
        </p:nvSpPr>
        <p:spPr/>
        <p:txBody>
          <a:bodyPr/>
          <a:lstStyle/>
          <a:p>
            <a:fld id="{E6F954BE-0868-434C-8D42-4BE883948EDA}" type="slidenum">
              <a:rPr lang="en-IN" smtClean="0"/>
              <a:t>‹#›</a:t>
            </a:fld>
            <a:endParaRPr lang="en-IN"/>
          </a:p>
        </p:txBody>
      </p:sp>
    </p:spTree>
    <p:extLst>
      <p:ext uri="{BB962C8B-B14F-4D97-AF65-F5344CB8AC3E}">
        <p14:creationId xmlns:p14="http://schemas.microsoft.com/office/powerpoint/2010/main" val="3095401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72989B-F852-E1C3-2204-5FC6DEC2F1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30EF40-4FCD-9B51-BBC6-EB79DD5B45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454CEB-7282-7B07-7845-32E0BD46EB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0E616C-E935-4391-86D3-A4E90FC7596A}" type="datetimeFigureOut">
              <a:rPr lang="en-IN" smtClean="0"/>
              <a:t>19-10-2024</a:t>
            </a:fld>
            <a:endParaRPr lang="en-IN"/>
          </a:p>
        </p:txBody>
      </p:sp>
      <p:sp>
        <p:nvSpPr>
          <p:cNvPr id="5" name="Footer Placeholder 4">
            <a:extLst>
              <a:ext uri="{FF2B5EF4-FFF2-40B4-BE49-F238E27FC236}">
                <a16:creationId xmlns:a16="http://schemas.microsoft.com/office/drawing/2014/main" id="{3457BE3D-DD60-DC89-50D1-5700B403D3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7E7B442-3454-FC50-51FE-A60A7D56F1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F954BE-0868-434C-8D42-4BE883948EDA}" type="slidenum">
              <a:rPr lang="en-IN" smtClean="0"/>
              <a:t>‹#›</a:t>
            </a:fld>
            <a:endParaRPr lang="en-IN"/>
          </a:p>
        </p:txBody>
      </p:sp>
    </p:spTree>
    <p:extLst>
      <p:ext uri="{BB962C8B-B14F-4D97-AF65-F5344CB8AC3E}">
        <p14:creationId xmlns:p14="http://schemas.microsoft.com/office/powerpoint/2010/main" val="34223093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A4019-E7F9-0165-BAAE-16F8B740F882}"/>
              </a:ext>
            </a:extLst>
          </p:cNvPr>
          <p:cNvSpPr>
            <a:spLocks noGrp="1"/>
          </p:cNvSpPr>
          <p:nvPr>
            <p:ph type="ctrTitle"/>
          </p:nvPr>
        </p:nvSpPr>
        <p:spPr/>
        <p:txBody>
          <a:bodyPr/>
          <a:lstStyle/>
          <a:p>
            <a:r>
              <a:rPr lang="en-US" dirty="0"/>
              <a:t>A Base for Reinforcement Learning-enabled Solitaire</a:t>
            </a:r>
            <a:endParaRPr lang="en-IN" dirty="0"/>
          </a:p>
        </p:txBody>
      </p:sp>
      <p:sp>
        <p:nvSpPr>
          <p:cNvPr id="3" name="Subtitle 2">
            <a:extLst>
              <a:ext uri="{FF2B5EF4-FFF2-40B4-BE49-F238E27FC236}">
                <a16:creationId xmlns:a16="http://schemas.microsoft.com/office/drawing/2014/main" id="{52AA461E-2CA7-8BEB-A67B-971ADA0F175B}"/>
              </a:ext>
            </a:extLst>
          </p:cNvPr>
          <p:cNvSpPr>
            <a:spLocks noGrp="1"/>
          </p:cNvSpPr>
          <p:nvPr>
            <p:ph type="subTitle" idx="1"/>
          </p:nvPr>
        </p:nvSpPr>
        <p:spPr/>
        <p:txBody>
          <a:bodyPr/>
          <a:lstStyle/>
          <a:p>
            <a:r>
              <a:rPr lang="en-US" dirty="0"/>
              <a:t>Fifth Semester Project</a:t>
            </a:r>
          </a:p>
          <a:p>
            <a:r>
              <a:rPr lang="en-US" dirty="0"/>
              <a:t>2258 90304</a:t>
            </a:r>
          </a:p>
        </p:txBody>
      </p:sp>
    </p:spTree>
    <p:extLst>
      <p:ext uri="{BB962C8B-B14F-4D97-AF65-F5344CB8AC3E}">
        <p14:creationId xmlns:p14="http://schemas.microsoft.com/office/powerpoint/2010/main" val="4120148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2036C-65CF-04E8-7AAC-40966BA98B40}"/>
              </a:ext>
            </a:extLst>
          </p:cNvPr>
          <p:cNvSpPr>
            <a:spLocks noGrp="1"/>
          </p:cNvSpPr>
          <p:nvPr>
            <p:ph type="title"/>
          </p:nvPr>
        </p:nvSpPr>
        <p:spPr/>
        <p:txBody>
          <a:bodyPr/>
          <a:lstStyle/>
          <a:p>
            <a:r>
              <a:rPr lang="en-US" dirty="0"/>
              <a:t>Additional information</a:t>
            </a:r>
            <a:endParaRPr lang="en-IN" dirty="0"/>
          </a:p>
        </p:txBody>
      </p:sp>
      <p:sp>
        <p:nvSpPr>
          <p:cNvPr id="3" name="Content Placeholder 2">
            <a:extLst>
              <a:ext uri="{FF2B5EF4-FFF2-40B4-BE49-F238E27FC236}">
                <a16:creationId xmlns:a16="http://schemas.microsoft.com/office/drawing/2014/main" id="{CF373795-58D8-0931-30E1-59EE6FD6F082}"/>
              </a:ext>
            </a:extLst>
          </p:cNvPr>
          <p:cNvSpPr>
            <a:spLocks noGrp="1"/>
          </p:cNvSpPr>
          <p:nvPr>
            <p:ph idx="1"/>
          </p:nvPr>
        </p:nvSpPr>
        <p:spPr/>
        <p:txBody>
          <a:bodyPr/>
          <a:lstStyle/>
          <a:p>
            <a:r>
              <a:rPr lang="en-US" dirty="0"/>
              <a:t>Single file implementation can be compiled with any code editor and primarily any compiler with support for C++14. I myself work on this with Sublime Text 4 configured to build with </a:t>
            </a:r>
            <a:r>
              <a:rPr lang="en-US" sz="2400" dirty="0" err="1">
                <a:latin typeface="Cascadia Code" panose="020B0609020000020004" pitchFamily="49" charset="0"/>
                <a:ea typeface="Cascadia Code" panose="020B0609020000020004" pitchFamily="49" charset="0"/>
                <a:cs typeface="Cascadia Code" panose="020B0609020000020004" pitchFamily="49" charset="0"/>
              </a:rPr>
              <a:t>mingw</a:t>
            </a:r>
            <a:r>
              <a:rPr lang="en-US" dirty="0" err="1"/>
              <a:t>’s</a:t>
            </a:r>
            <a:r>
              <a:rPr lang="en-US" dirty="0"/>
              <a:t> </a:t>
            </a:r>
            <a:r>
              <a:rPr lang="en-US" sz="2400" dirty="0">
                <a:latin typeface="Cascadia Code" panose="020B0609020000020004" pitchFamily="49" charset="0"/>
                <a:ea typeface="Cascadia Code" panose="020B0609020000020004" pitchFamily="49" charset="0"/>
                <a:cs typeface="Cascadia Code" panose="020B0609020000020004" pitchFamily="49" charset="0"/>
              </a:rPr>
              <a:t>g++</a:t>
            </a:r>
            <a:r>
              <a:rPr lang="en-US" dirty="0">
                <a:ea typeface="Cascadia Code" panose="020B0609020000020004" pitchFamily="49" charset="0"/>
                <a:cs typeface="Cascadia Code" panose="020B0609020000020004" pitchFamily="49" charset="0"/>
              </a:rPr>
              <a:t> </a:t>
            </a:r>
            <a:r>
              <a:rPr lang="en-US" dirty="0"/>
              <a:t>on Windows 11. As of now, being contained to a single file would mean it does not require a build system.</a:t>
            </a:r>
          </a:p>
          <a:p>
            <a:r>
              <a:rPr lang="en-US" dirty="0"/>
              <a:t>As of now, I track a 300-400mib of RAM usage (450+ during resize and continuous redraw), and </a:t>
            </a:r>
            <a:r>
              <a:rPr lang="en-US" dirty="0" err="1"/>
              <a:t>upto</a:t>
            </a:r>
            <a:r>
              <a:rPr lang="en-US" dirty="0"/>
              <a:t> 0.7% CPU load on a 13</a:t>
            </a:r>
            <a:r>
              <a:rPr lang="en-US" baseline="30000" dirty="0"/>
              <a:t>th</a:t>
            </a:r>
            <a:r>
              <a:rPr lang="en-US" dirty="0"/>
              <a:t> generation Intel laptop, from system-intensive functionalities such as resize, although some of it might be from the polling rate in my mouse.</a:t>
            </a:r>
          </a:p>
          <a:p>
            <a:r>
              <a:rPr lang="en-US" dirty="0"/>
              <a:t>The system could definitely be refactored and </a:t>
            </a:r>
            <a:r>
              <a:rPr lang="en-US" dirty="0" err="1"/>
              <a:t>optimised</a:t>
            </a:r>
            <a:r>
              <a:rPr lang="en-US" dirty="0"/>
              <a:t> a lot further.</a:t>
            </a:r>
          </a:p>
        </p:txBody>
      </p:sp>
    </p:spTree>
    <p:extLst>
      <p:ext uri="{BB962C8B-B14F-4D97-AF65-F5344CB8AC3E}">
        <p14:creationId xmlns:p14="http://schemas.microsoft.com/office/powerpoint/2010/main" val="3184014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A6D74-C8DD-96EC-41FB-3FE1FF324442}"/>
              </a:ext>
            </a:extLst>
          </p:cNvPr>
          <p:cNvSpPr>
            <a:spLocks noGrp="1"/>
          </p:cNvSpPr>
          <p:nvPr>
            <p:ph type="title"/>
          </p:nvPr>
        </p:nvSpPr>
        <p:spPr/>
        <p:txBody>
          <a:bodyPr/>
          <a:lstStyle/>
          <a:p>
            <a:r>
              <a:rPr lang="en-US" dirty="0"/>
              <a:t>End</a:t>
            </a:r>
            <a:endParaRPr lang="en-IN" dirty="0"/>
          </a:p>
        </p:txBody>
      </p:sp>
      <p:sp>
        <p:nvSpPr>
          <p:cNvPr id="3" name="Content Placeholder 2">
            <a:extLst>
              <a:ext uri="{FF2B5EF4-FFF2-40B4-BE49-F238E27FC236}">
                <a16:creationId xmlns:a16="http://schemas.microsoft.com/office/drawing/2014/main" id="{2CDF559F-F5E3-FF29-A5D3-27A151E089AE}"/>
              </a:ext>
            </a:extLst>
          </p:cNvPr>
          <p:cNvSpPr>
            <a:spLocks noGrp="1"/>
          </p:cNvSpPr>
          <p:nvPr>
            <p:ph idx="1"/>
          </p:nvPr>
        </p:nvSpPr>
        <p:spPr/>
        <p:txBody>
          <a:bodyPr/>
          <a:lstStyle/>
          <a:p>
            <a:pPr marL="0" indent="0">
              <a:buNone/>
            </a:pPr>
            <a:r>
              <a:rPr lang="en-US" dirty="0"/>
              <a:t>Project by 225890304 (roll no. 31)</a:t>
            </a:r>
          </a:p>
          <a:p>
            <a:pPr marL="0" indent="0">
              <a:buNone/>
            </a:pPr>
            <a:r>
              <a:rPr lang="en-US" dirty="0"/>
              <a:t>Computer Science (AI), Section C</a:t>
            </a:r>
          </a:p>
        </p:txBody>
      </p:sp>
    </p:spTree>
    <p:extLst>
      <p:ext uri="{BB962C8B-B14F-4D97-AF65-F5344CB8AC3E}">
        <p14:creationId xmlns:p14="http://schemas.microsoft.com/office/powerpoint/2010/main" val="2452550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4224B-59EC-541C-289A-9E55BB9017D0}"/>
              </a:ext>
            </a:extLst>
          </p:cNvPr>
          <p:cNvSpPr>
            <a:spLocks noGrp="1"/>
          </p:cNvSpPr>
          <p:nvPr>
            <p:ph type="title"/>
          </p:nvPr>
        </p:nvSpPr>
        <p:spPr/>
        <p:txBody>
          <a:bodyPr/>
          <a:lstStyle/>
          <a:p>
            <a:r>
              <a:rPr lang="en-US" dirty="0"/>
              <a:t>SDL2-based Klondike Clone, ‘</a:t>
            </a:r>
            <a:r>
              <a:rPr lang="en-US" dirty="0" err="1"/>
              <a:t>aisolGUI</a:t>
            </a:r>
            <a:r>
              <a:rPr lang="en-US" dirty="0"/>
              <a:t>’</a:t>
            </a:r>
            <a:endParaRPr lang="en-IN" dirty="0"/>
          </a:p>
        </p:txBody>
      </p:sp>
      <p:sp>
        <p:nvSpPr>
          <p:cNvPr id="3" name="Content Placeholder 2">
            <a:extLst>
              <a:ext uri="{FF2B5EF4-FFF2-40B4-BE49-F238E27FC236}">
                <a16:creationId xmlns:a16="http://schemas.microsoft.com/office/drawing/2014/main" id="{ECDE3EFE-4D0D-D9C2-C3E4-12E7BEB64E14}"/>
              </a:ext>
            </a:extLst>
          </p:cNvPr>
          <p:cNvSpPr>
            <a:spLocks noGrp="1"/>
          </p:cNvSpPr>
          <p:nvPr>
            <p:ph idx="1"/>
          </p:nvPr>
        </p:nvSpPr>
        <p:spPr/>
        <p:txBody>
          <a:bodyPr/>
          <a:lstStyle/>
          <a:p>
            <a:r>
              <a:rPr lang="en-US" dirty="0"/>
              <a:t>Klondike Solitaire, the popular board game, is widely available across multiple platforms. Therefore, the aim of this project is </a:t>
            </a:r>
            <a:r>
              <a:rPr lang="en-US" i="1" dirty="0"/>
              <a:t>not</a:t>
            </a:r>
            <a:r>
              <a:rPr lang="en-US" dirty="0"/>
              <a:t> to make a superior Solitaire implementation, but one tailored specifically for integrating a RL (reinforcement learning) agent to play the game.</a:t>
            </a:r>
          </a:p>
          <a:p>
            <a:r>
              <a:rPr lang="en-US" dirty="0"/>
              <a:t>At the moment the base game implementation </a:t>
            </a:r>
            <a:r>
              <a:rPr lang="en-US" i="1" dirty="0"/>
              <a:t>is</a:t>
            </a:r>
            <a:r>
              <a:rPr lang="en-US" dirty="0"/>
              <a:t> ready, although needs to be transformed to communicate with the environment, and by extension the agent and/or model.</a:t>
            </a:r>
            <a:endParaRPr lang="en-IN" dirty="0"/>
          </a:p>
          <a:p>
            <a:r>
              <a:rPr lang="en-IN" dirty="0"/>
              <a:t>Although the base classes (Card and Pile) contain modular implementations with lots of different specialised functions, the handling of these classes in </a:t>
            </a:r>
            <a:r>
              <a:rPr lang="en-IN" sz="2400" dirty="0">
                <a:latin typeface="Cascadia Code" panose="020B0609020000020004" pitchFamily="49" charset="0"/>
                <a:ea typeface="Cascadia Code" panose="020B0609020000020004" pitchFamily="49" charset="0"/>
                <a:cs typeface="Cascadia Code" panose="020B0609020000020004" pitchFamily="49" charset="0"/>
              </a:rPr>
              <a:t>class Deck</a:t>
            </a:r>
            <a:r>
              <a:rPr lang="en-IN" sz="2000" dirty="0"/>
              <a:t> </a:t>
            </a:r>
            <a:r>
              <a:rPr lang="en-IN" dirty="0"/>
              <a:t>is pretty monolithic.</a:t>
            </a:r>
            <a:endParaRPr lang="en-US" dirty="0"/>
          </a:p>
        </p:txBody>
      </p:sp>
    </p:spTree>
    <p:extLst>
      <p:ext uri="{BB962C8B-B14F-4D97-AF65-F5344CB8AC3E}">
        <p14:creationId xmlns:p14="http://schemas.microsoft.com/office/powerpoint/2010/main" val="1661370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9854B-301D-0562-09C9-B28D9885CD82}"/>
              </a:ext>
            </a:extLst>
          </p:cNvPr>
          <p:cNvSpPr>
            <a:spLocks noGrp="1"/>
          </p:cNvSpPr>
          <p:nvPr>
            <p:ph type="title"/>
          </p:nvPr>
        </p:nvSpPr>
        <p:spPr/>
        <p:txBody>
          <a:bodyPr/>
          <a:lstStyle/>
          <a:p>
            <a:r>
              <a:rPr lang="en-US" dirty="0"/>
              <a:t>Implementation details</a:t>
            </a:r>
            <a:endParaRPr lang="en-IN" dirty="0"/>
          </a:p>
        </p:txBody>
      </p:sp>
      <p:sp>
        <p:nvSpPr>
          <p:cNvPr id="3" name="Content Placeholder 2">
            <a:extLst>
              <a:ext uri="{FF2B5EF4-FFF2-40B4-BE49-F238E27FC236}">
                <a16:creationId xmlns:a16="http://schemas.microsoft.com/office/drawing/2014/main" id="{235D0C9E-8F8D-F529-B279-3E25BEEC3278}"/>
              </a:ext>
            </a:extLst>
          </p:cNvPr>
          <p:cNvSpPr>
            <a:spLocks noGrp="1"/>
          </p:cNvSpPr>
          <p:nvPr>
            <p:ph idx="1"/>
          </p:nvPr>
        </p:nvSpPr>
        <p:spPr/>
        <p:txBody>
          <a:bodyPr>
            <a:normAutofit lnSpcReduction="10000"/>
          </a:bodyPr>
          <a:lstStyle/>
          <a:p>
            <a:r>
              <a:rPr lang="en-US" dirty="0"/>
              <a:t>Klondike Solitaire, containing 52 cards across four suits, has been created, including the game rules, object handling, rendering and window management. This is done entirely from scratch with external image assets included from a Creative Commons source (attributions provided in the repository).</a:t>
            </a:r>
          </a:p>
          <a:p>
            <a:r>
              <a:rPr lang="en-US" dirty="0"/>
              <a:t>The rendering is handled using techniques such as batch processing and dirty rectangles, thus increasing idle CPU efficiency and power friendliness. The program is compiled with the MinGW port of the GNU C++ Compiler (GCC).</a:t>
            </a:r>
          </a:p>
          <a:p>
            <a:r>
              <a:rPr lang="en-US" dirty="0"/>
              <a:t>Mouse input is fully supported and (mostly) optimal, alongside a screen-system for navigating to and from home and settings screens.</a:t>
            </a:r>
            <a:endParaRPr lang="en-IN" dirty="0"/>
          </a:p>
        </p:txBody>
      </p:sp>
    </p:spTree>
    <p:extLst>
      <p:ext uri="{BB962C8B-B14F-4D97-AF65-F5344CB8AC3E}">
        <p14:creationId xmlns:p14="http://schemas.microsoft.com/office/powerpoint/2010/main" val="1281630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A177-1E98-32C4-11BA-2F2EF83E8D91}"/>
              </a:ext>
            </a:extLst>
          </p:cNvPr>
          <p:cNvSpPr>
            <a:spLocks noGrp="1"/>
          </p:cNvSpPr>
          <p:nvPr>
            <p:ph type="title"/>
          </p:nvPr>
        </p:nvSpPr>
        <p:spPr/>
        <p:txBody>
          <a:bodyPr/>
          <a:lstStyle/>
          <a:p>
            <a:r>
              <a:rPr lang="en-US" dirty="0"/>
              <a:t>Screenshots</a:t>
            </a:r>
            <a:endParaRPr lang="en-IN" dirty="0"/>
          </a:p>
        </p:txBody>
      </p:sp>
      <p:pic>
        <p:nvPicPr>
          <p:cNvPr id="5" name="Content Placeholder 4">
            <a:extLst>
              <a:ext uri="{FF2B5EF4-FFF2-40B4-BE49-F238E27FC236}">
                <a16:creationId xmlns:a16="http://schemas.microsoft.com/office/drawing/2014/main" id="{8E85CA9D-B9D6-D6A3-EDB8-F1967E4A1EB7}"/>
              </a:ext>
            </a:extLst>
          </p:cNvPr>
          <p:cNvPicPr>
            <a:picLocks noGrp="1" noChangeAspect="1"/>
          </p:cNvPicPr>
          <p:nvPr>
            <p:ph idx="1"/>
          </p:nvPr>
        </p:nvPicPr>
        <p:blipFill>
          <a:blip r:embed="rId2"/>
          <a:stretch>
            <a:fillRect/>
          </a:stretch>
        </p:blipFill>
        <p:spPr>
          <a:xfrm>
            <a:off x="838200" y="1819488"/>
            <a:ext cx="5169613" cy="4351338"/>
          </a:xfrm>
        </p:spPr>
      </p:pic>
      <p:pic>
        <p:nvPicPr>
          <p:cNvPr id="7" name="Picture 6">
            <a:extLst>
              <a:ext uri="{FF2B5EF4-FFF2-40B4-BE49-F238E27FC236}">
                <a16:creationId xmlns:a16="http://schemas.microsoft.com/office/drawing/2014/main" id="{C6E8E949-CE3B-DEEB-1009-2AB2998D44AE}"/>
              </a:ext>
            </a:extLst>
          </p:cNvPr>
          <p:cNvPicPr>
            <a:picLocks noChangeAspect="1"/>
          </p:cNvPicPr>
          <p:nvPr/>
        </p:nvPicPr>
        <p:blipFill>
          <a:blip r:embed="rId3"/>
          <a:stretch>
            <a:fillRect/>
          </a:stretch>
        </p:blipFill>
        <p:spPr>
          <a:xfrm>
            <a:off x="6494745" y="1819489"/>
            <a:ext cx="5246910" cy="4351338"/>
          </a:xfrm>
          <a:prstGeom prst="rect">
            <a:avLst/>
          </a:prstGeom>
        </p:spPr>
      </p:pic>
    </p:spTree>
    <p:extLst>
      <p:ext uri="{BB962C8B-B14F-4D97-AF65-F5344CB8AC3E}">
        <p14:creationId xmlns:p14="http://schemas.microsoft.com/office/powerpoint/2010/main" val="38173285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C8EF1-2CBB-7053-0548-54C7FC00DBEF}"/>
              </a:ext>
            </a:extLst>
          </p:cNvPr>
          <p:cNvSpPr>
            <a:spLocks noGrp="1"/>
          </p:cNvSpPr>
          <p:nvPr>
            <p:ph type="title"/>
          </p:nvPr>
        </p:nvSpPr>
        <p:spPr/>
        <p:txBody>
          <a:bodyPr/>
          <a:lstStyle/>
          <a:p>
            <a:r>
              <a:rPr lang="en-US" dirty="0"/>
              <a:t>Classes: Card</a:t>
            </a:r>
            <a:endParaRPr lang="en-IN" dirty="0"/>
          </a:p>
        </p:txBody>
      </p:sp>
      <p:sp>
        <p:nvSpPr>
          <p:cNvPr id="3" name="Content Placeholder 2">
            <a:extLst>
              <a:ext uri="{FF2B5EF4-FFF2-40B4-BE49-F238E27FC236}">
                <a16:creationId xmlns:a16="http://schemas.microsoft.com/office/drawing/2014/main" id="{52CBD93D-6C54-86C1-C34F-322D5DDFA389}"/>
              </a:ext>
            </a:extLst>
          </p:cNvPr>
          <p:cNvSpPr>
            <a:spLocks noGrp="1"/>
          </p:cNvSpPr>
          <p:nvPr>
            <p:ph idx="1"/>
          </p:nvPr>
        </p:nvSpPr>
        <p:spPr/>
        <p:txBody>
          <a:bodyPr>
            <a:normAutofit/>
          </a:bodyPr>
          <a:lstStyle/>
          <a:p>
            <a:r>
              <a:rPr lang="en-US" dirty="0"/>
              <a:t>Suit: an </a:t>
            </a:r>
            <a:r>
              <a:rPr lang="en-US" dirty="0" err="1"/>
              <a:t>enum</a:t>
            </a:r>
            <a:r>
              <a:rPr lang="en-US" dirty="0"/>
              <a:t> class to represent each of the four suits in a typical Klondike Solitaire game: Hearts, Diamonds, Clubs and Spades.</a:t>
            </a:r>
          </a:p>
          <a:p>
            <a:r>
              <a:rPr lang="en-US" dirty="0"/>
              <a:t>Card: represents one among the fifty-two cards available in a typical Klondike deck. The class stores private members: suit of object type Suit, an integer rank, a pointer to its corresponding card texture (loaded dynamically at runtime), a Rectangle structure for describing the position of the card in the GUI, and other rule-based members. The methods in the class are designed to access and modify these members across varying game modes of Solitaire.</a:t>
            </a:r>
          </a:p>
        </p:txBody>
      </p:sp>
    </p:spTree>
    <p:extLst>
      <p:ext uri="{BB962C8B-B14F-4D97-AF65-F5344CB8AC3E}">
        <p14:creationId xmlns:p14="http://schemas.microsoft.com/office/powerpoint/2010/main" val="35874789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00BAA-4DA8-DEE9-19AF-4CE3F89E00BD}"/>
              </a:ext>
            </a:extLst>
          </p:cNvPr>
          <p:cNvSpPr>
            <a:spLocks noGrp="1"/>
          </p:cNvSpPr>
          <p:nvPr>
            <p:ph type="title"/>
          </p:nvPr>
        </p:nvSpPr>
        <p:spPr/>
        <p:txBody>
          <a:bodyPr/>
          <a:lstStyle/>
          <a:p>
            <a:r>
              <a:rPr lang="en-US" dirty="0"/>
              <a:t>Classes: Pile</a:t>
            </a:r>
            <a:endParaRPr lang="en-IN" dirty="0"/>
          </a:p>
        </p:txBody>
      </p:sp>
      <p:sp>
        <p:nvSpPr>
          <p:cNvPr id="3" name="Content Placeholder 2">
            <a:extLst>
              <a:ext uri="{FF2B5EF4-FFF2-40B4-BE49-F238E27FC236}">
                <a16:creationId xmlns:a16="http://schemas.microsoft.com/office/drawing/2014/main" id="{C830ED89-96A1-61C0-FCB9-8AC66B521E99}"/>
              </a:ext>
            </a:extLst>
          </p:cNvPr>
          <p:cNvSpPr>
            <a:spLocks noGrp="1"/>
          </p:cNvSpPr>
          <p:nvPr>
            <p:ph idx="1"/>
          </p:nvPr>
        </p:nvSpPr>
        <p:spPr/>
        <p:txBody>
          <a:bodyPr/>
          <a:lstStyle/>
          <a:p>
            <a:r>
              <a:rPr lang="en-US" dirty="0"/>
              <a:t>Pile: a pile is one of the basic collections of cards in a Solitaire game. In Klondike, these are the stock, waste (talon), the foundations, and the tableaus. In </a:t>
            </a:r>
            <a:r>
              <a:rPr lang="en-US" dirty="0" err="1"/>
              <a:t>aisol</a:t>
            </a:r>
            <a:r>
              <a:rPr lang="en-US" dirty="0"/>
              <a:t>, each pile stores card information using an std::vector of Card* object pointers.</a:t>
            </a:r>
          </a:p>
          <a:p>
            <a:r>
              <a:rPr lang="en-US" dirty="0"/>
              <a:t>Dispensable to the Pile class are a range of methods to access and modify its members, as well as directly perform graphical operations on themselves. The pile class also holds a </a:t>
            </a:r>
            <a:r>
              <a:rPr lang="en-US" sz="2400" dirty="0" err="1">
                <a:latin typeface="Cascadia Code" panose="020B0609020000020004" pitchFamily="49" charset="0"/>
                <a:ea typeface="Cascadia Code" panose="020B0609020000020004" pitchFamily="49" charset="0"/>
                <a:cs typeface="Cascadia Code" panose="020B0609020000020004" pitchFamily="49" charset="0"/>
              </a:rPr>
              <a:t>pileTexture</a:t>
            </a:r>
            <a:r>
              <a:rPr lang="en-US" dirty="0"/>
              <a:t> member, which is a base for the applied batch render </a:t>
            </a:r>
            <a:r>
              <a:rPr lang="en-US" dirty="0" err="1"/>
              <a:t>optimisation</a:t>
            </a:r>
            <a:r>
              <a:rPr lang="en-US" dirty="0"/>
              <a:t>.</a:t>
            </a:r>
          </a:p>
        </p:txBody>
      </p:sp>
    </p:spTree>
    <p:extLst>
      <p:ext uri="{BB962C8B-B14F-4D97-AF65-F5344CB8AC3E}">
        <p14:creationId xmlns:p14="http://schemas.microsoft.com/office/powerpoint/2010/main" val="33702837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CE335-1F6D-FA13-1F96-A8DDA860851A}"/>
              </a:ext>
            </a:extLst>
          </p:cNvPr>
          <p:cNvSpPr>
            <a:spLocks noGrp="1"/>
          </p:cNvSpPr>
          <p:nvPr>
            <p:ph type="title"/>
          </p:nvPr>
        </p:nvSpPr>
        <p:spPr/>
        <p:txBody>
          <a:bodyPr/>
          <a:lstStyle/>
          <a:p>
            <a:r>
              <a:rPr lang="en-US" dirty="0"/>
              <a:t>Classes: Deck</a:t>
            </a:r>
            <a:endParaRPr lang="en-IN" dirty="0"/>
          </a:p>
        </p:txBody>
      </p:sp>
      <p:sp>
        <p:nvSpPr>
          <p:cNvPr id="3" name="Content Placeholder 2">
            <a:extLst>
              <a:ext uri="{FF2B5EF4-FFF2-40B4-BE49-F238E27FC236}">
                <a16:creationId xmlns:a16="http://schemas.microsoft.com/office/drawing/2014/main" id="{7AB62F21-7A43-20F1-0D63-75278E15FD3F}"/>
              </a:ext>
            </a:extLst>
          </p:cNvPr>
          <p:cNvSpPr>
            <a:spLocks noGrp="1"/>
          </p:cNvSpPr>
          <p:nvPr>
            <p:ph idx="1"/>
          </p:nvPr>
        </p:nvSpPr>
        <p:spPr/>
        <p:txBody>
          <a:bodyPr>
            <a:normAutofit/>
          </a:bodyPr>
          <a:lstStyle/>
          <a:p>
            <a:r>
              <a:rPr lang="en-US" dirty="0"/>
              <a:t>Ultimately, the Card objects themselves are created and stored in a </a:t>
            </a:r>
            <a:r>
              <a:rPr lang="en-US" sz="2400" dirty="0" err="1">
                <a:latin typeface="Cascadia Code" panose="020B0609020000020004" pitchFamily="49" charset="0"/>
                <a:ea typeface="Cascadia Code" panose="020B0609020000020004" pitchFamily="49" charset="0"/>
                <a:cs typeface="Cascadia Code" panose="020B0609020000020004" pitchFamily="49" charset="0"/>
              </a:rPr>
              <a:t>cardStore</a:t>
            </a:r>
            <a:r>
              <a:rPr lang="en-US" dirty="0"/>
              <a:t> vector, and then </a:t>
            </a:r>
            <a:r>
              <a:rPr lang="en-US" dirty="0" err="1"/>
              <a:t>utilised</a:t>
            </a:r>
            <a:r>
              <a:rPr lang="en-US" dirty="0"/>
              <a:t> as pointers across the different piles, all from a</a:t>
            </a:r>
            <a:r>
              <a:rPr lang="en-US" i="1" dirty="0"/>
              <a:t> Deck</a:t>
            </a:r>
            <a:r>
              <a:rPr lang="en-US" dirty="0"/>
              <a:t> class. This class implements the Solitaire game rules and encapsulates the functionality of each distinct game of Klondike.</a:t>
            </a:r>
          </a:p>
          <a:p>
            <a:r>
              <a:rPr lang="en-US" dirty="0"/>
              <a:t>In the current implementation, at any time only a single game of Klondike may be run. However, the encapsulation model permits extensibility for running multiple games together in parallel.</a:t>
            </a:r>
          </a:p>
          <a:p>
            <a:r>
              <a:rPr lang="en-US" dirty="0"/>
              <a:t>All graphical operations are also encapsulated, thus providing a streamlined mode to control texture rendering and resize operations.</a:t>
            </a:r>
            <a:endParaRPr lang="en-IN" dirty="0"/>
          </a:p>
        </p:txBody>
      </p:sp>
    </p:spTree>
    <p:extLst>
      <p:ext uri="{BB962C8B-B14F-4D97-AF65-F5344CB8AC3E}">
        <p14:creationId xmlns:p14="http://schemas.microsoft.com/office/powerpoint/2010/main" val="3928598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57350-BA26-05C2-BF44-30904A1DBBC5}"/>
              </a:ext>
            </a:extLst>
          </p:cNvPr>
          <p:cNvSpPr>
            <a:spLocks noGrp="1"/>
          </p:cNvSpPr>
          <p:nvPr>
            <p:ph type="title"/>
          </p:nvPr>
        </p:nvSpPr>
        <p:spPr/>
        <p:txBody>
          <a:bodyPr/>
          <a:lstStyle/>
          <a:p>
            <a:r>
              <a:rPr lang="en-US" dirty="0"/>
              <a:t>Namespaces</a:t>
            </a:r>
            <a:endParaRPr lang="en-IN" dirty="0"/>
          </a:p>
        </p:txBody>
      </p:sp>
      <p:sp>
        <p:nvSpPr>
          <p:cNvPr id="3" name="Content Placeholder 2">
            <a:extLst>
              <a:ext uri="{FF2B5EF4-FFF2-40B4-BE49-F238E27FC236}">
                <a16:creationId xmlns:a16="http://schemas.microsoft.com/office/drawing/2014/main" id="{5A256D7B-A901-2430-C237-F9669710D587}"/>
              </a:ext>
            </a:extLst>
          </p:cNvPr>
          <p:cNvSpPr>
            <a:spLocks noGrp="1"/>
          </p:cNvSpPr>
          <p:nvPr>
            <p:ph idx="1"/>
          </p:nvPr>
        </p:nvSpPr>
        <p:spPr/>
        <p:txBody>
          <a:bodyPr/>
          <a:lstStyle/>
          <a:p>
            <a:r>
              <a:rPr lang="en-US" sz="2400" dirty="0">
                <a:latin typeface="Cascadia Code" panose="020B0609020000020004" pitchFamily="49" charset="0"/>
                <a:ea typeface="Cascadia Code" panose="020B0609020000020004" pitchFamily="49" charset="0"/>
                <a:cs typeface="Cascadia Code" panose="020B0609020000020004" pitchFamily="49" charset="0"/>
              </a:rPr>
              <a:t>Logic</a:t>
            </a:r>
            <a:r>
              <a:rPr lang="en-US" dirty="0"/>
              <a:t> is a namespace containing </a:t>
            </a:r>
            <a:r>
              <a:rPr lang="en-US" dirty="0" err="1"/>
              <a:t>specialised</a:t>
            </a:r>
            <a:r>
              <a:rPr lang="en-US" dirty="0"/>
              <a:t> functions for verifying valid moves respective to the rules of classical Klondike.</a:t>
            </a:r>
          </a:p>
          <a:p>
            <a:r>
              <a:rPr lang="en-US" sz="2400" dirty="0">
                <a:latin typeface="Cascadia Code" panose="020B0609020000020004" pitchFamily="49" charset="0"/>
                <a:ea typeface="Cascadia Code" panose="020B0609020000020004" pitchFamily="49" charset="0"/>
                <a:cs typeface="Cascadia Code" panose="020B0609020000020004" pitchFamily="49" charset="0"/>
              </a:rPr>
              <a:t>Operations</a:t>
            </a:r>
            <a:r>
              <a:rPr lang="en-US" dirty="0"/>
              <a:t> contains functions designed to accept input and perform changes to the current Deck, primarily with regards to card movements and state tracking.</a:t>
            </a:r>
          </a:p>
          <a:p>
            <a:r>
              <a:rPr lang="en-US" sz="2400" dirty="0">
                <a:latin typeface="Cascadia Code" panose="020B0609020000020004" pitchFamily="49" charset="0"/>
                <a:ea typeface="Cascadia Code" panose="020B0609020000020004" pitchFamily="49" charset="0"/>
                <a:cs typeface="Cascadia Code" panose="020B0609020000020004" pitchFamily="49" charset="0"/>
              </a:rPr>
              <a:t>Statistics</a:t>
            </a:r>
            <a:r>
              <a:rPr lang="en-US" dirty="0"/>
              <a:t> stores and monitors scores and game objectives (such as win/lose conditions), perhaps </a:t>
            </a:r>
            <a:r>
              <a:rPr lang="en-US" dirty="0" err="1"/>
              <a:t>facilitatating</a:t>
            </a:r>
            <a:r>
              <a:rPr lang="en-US" dirty="0"/>
              <a:t> the core flow of the game.</a:t>
            </a:r>
          </a:p>
          <a:p>
            <a:r>
              <a:rPr lang="en-US" sz="2400" dirty="0">
                <a:latin typeface="Cascadia Code" panose="020B0609020000020004" pitchFamily="49" charset="0"/>
                <a:ea typeface="Cascadia Code" panose="020B0609020000020004" pitchFamily="49" charset="0"/>
                <a:cs typeface="Cascadia Code" panose="020B0609020000020004" pitchFamily="49" charset="0"/>
              </a:rPr>
              <a:t>Meta</a:t>
            </a:r>
            <a:r>
              <a:rPr lang="en-US" dirty="0">
                <a:ea typeface="Cascadia Code" panose="020B0609020000020004" pitchFamily="49" charset="0"/>
                <a:cs typeface="Cascadia Code" panose="020B0609020000020004" pitchFamily="49" charset="0"/>
              </a:rPr>
              <a:t> stores and processes meta-information for the program, primarily buttons, background texture, coordinates and size logic.</a:t>
            </a:r>
            <a:endParaRPr lang="en-US" dirty="0">
              <a:latin typeface="Cascadia Code" panose="020B0609020000020004" pitchFamily="49" charset="0"/>
              <a:ea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33292620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B4EEB-CC3F-2D85-7D84-09BEA31231A0}"/>
              </a:ext>
            </a:extLst>
          </p:cNvPr>
          <p:cNvSpPr>
            <a:spLocks noGrp="1"/>
          </p:cNvSpPr>
          <p:nvPr>
            <p:ph type="title"/>
          </p:nvPr>
        </p:nvSpPr>
        <p:spPr/>
        <p:txBody>
          <a:bodyPr/>
          <a:lstStyle/>
          <a:p>
            <a:r>
              <a:rPr lang="en-US" dirty="0"/>
              <a:t>Global Functions</a:t>
            </a:r>
            <a:endParaRPr lang="en-IN" dirty="0"/>
          </a:p>
        </p:txBody>
      </p:sp>
      <p:sp>
        <p:nvSpPr>
          <p:cNvPr id="3" name="Content Placeholder 2">
            <a:extLst>
              <a:ext uri="{FF2B5EF4-FFF2-40B4-BE49-F238E27FC236}">
                <a16:creationId xmlns:a16="http://schemas.microsoft.com/office/drawing/2014/main" id="{B35A70D1-B366-427E-15F8-343927152139}"/>
              </a:ext>
            </a:extLst>
          </p:cNvPr>
          <p:cNvSpPr>
            <a:spLocks noGrp="1"/>
          </p:cNvSpPr>
          <p:nvPr>
            <p:ph idx="1"/>
          </p:nvPr>
        </p:nvSpPr>
        <p:spPr/>
        <p:txBody>
          <a:bodyPr/>
          <a:lstStyle/>
          <a:p>
            <a:r>
              <a:rPr lang="en-US" dirty="0"/>
              <a:t>Each distinctive screen is segmented into its own ‘loop’ function (</a:t>
            </a:r>
            <a:r>
              <a:rPr lang="en-US" sz="2400" dirty="0" err="1">
                <a:latin typeface="Cascadia Code" panose="020B0609020000020004" pitchFamily="49" charset="0"/>
                <a:ea typeface="Cascadia Code" panose="020B0609020000020004" pitchFamily="49" charset="0"/>
                <a:cs typeface="Cascadia Code" panose="020B0609020000020004" pitchFamily="49" charset="0"/>
              </a:rPr>
              <a:t>GameLoop</a:t>
            </a:r>
            <a:r>
              <a:rPr lang="en-US" sz="2400" dirty="0">
                <a:latin typeface="Cascadia Code" panose="020B0609020000020004" pitchFamily="49" charset="0"/>
                <a:ea typeface="Cascadia Code" panose="020B0609020000020004" pitchFamily="49" charset="0"/>
                <a:cs typeface="Cascadia Code" panose="020B0609020000020004" pitchFamily="49" charset="0"/>
              </a:rPr>
              <a:t>()</a:t>
            </a:r>
            <a:r>
              <a:rPr lang="en-US" dirty="0"/>
              <a:t>, </a:t>
            </a:r>
            <a:r>
              <a:rPr lang="en-US" sz="2400" dirty="0" err="1">
                <a:latin typeface="Cascadia Code" panose="020B0609020000020004" pitchFamily="49" charset="0"/>
                <a:ea typeface="Cascadia Code" panose="020B0609020000020004" pitchFamily="49" charset="0"/>
                <a:cs typeface="Cascadia Code" panose="020B0609020000020004" pitchFamily="49" charset="0"/>
              </a:rPr>
              <a:t>SettingsLoop</a:t>
            </a:r>
            <a:r>
              <a:rPr lang="en-US" sz="2400" dirty="0">
                <a:latin typeface="Cascadia Code" panose="020B0609020000020004" pitchFamily="49" charset="0"/>
                <a:ea typeface="Cascadia Code" panose="020B0609020000020004" pitchFamily="49" charset="0"/>
                <a:cs typeface="Cascadia Code" panose="020B0609020000020004" pitchFamily="49" charset="0"/>
              </a:rPr>
              <a:t>()</a:t>
            </a:r>
            <a:r>
              <a:rPr lang="en-US" dirty="0"/>
              <a:t>, and </a:t>
            </a:r>
            <a:r>
              <a:rPr lang="en-US" sz="2400" dirty="0" err="1">
                <a:latin typeface="Cascadia Code" panose="020B0609020000020004" pitchFamily="49" charset="0"/>
                <a:ea typeface="Cascadia Code" panose="020B0609020000020004" pitchFamily="49" charset="0"/>
                <a:cs typeface="Cascadia Code" panose="020B0609020000020004" pitchFamily="49" charset="0"/>
              </a:rPr>
              <a:t>HomeLoop</a:t>
            </a:r>
            <a:r>
              <a:rPr lang="en-US" sz="2400" dirty="0">
                <a:latin typeface="Cascadia Code" panose="020B0609020000020004" pitchFamily="49" charset="0"/>
                <a:ea typeface="Cascadia Code" panose="020B0609020000020004" pitchFamily="49" charset="0"/>
                <a:cs typeface="Cascadia Code" panose="020B0609020000020004" pitchFamily="49" charset="0"/>
              </a:rPr>
              <a:t>()</a:t>
            </a:r>
            <a:r>
              <a:rPr lang="en-US" dirty="0"/>
              <a:t>), responsible for handling the screen drawing and management logic for itself during the lifetime of the program.</a:t>
            </a:r>
          </a:p>
          <a:p>
            <a:r>
              <a:rPr lang="en-US" dirty="0"/>
              <a:t>A special wrapper ‘</a:t>
            </a:r>
            <a:r>
              <a:rPr lang="en-US" sz="2400" dirty="0">
                <a:latin typeface="Cascadia Code" panose="020B0609020000020004" pitchFamily="49" charset="0"/>
                <a:ea typeface="Cascadia Code" panose="020B0609020000020004" pitchFamily="49" charset="0"/>
                <a:cs typeface="Cascadia Code" panose="020B0609020000020004" pitchFamily="49" charset="0"/>
              </a:rPr>
              <a:t>SDLW</a:t>
            </a:r>
            <a:r>
              <a:rPr lang="en-US" sz="2400" dirty="0">
                <a:ea typeface="Cascadia Code" panose="020B0609020000020004" pitchFamily="49" charset="0"/>
                <a:cs typeface="Cascadia Code" panose="020B0609020000020004" pitchFamily="49" charset="0"/>
              </a:rPr>
              <a:t>’</a:t>
            </a:r>
            <a:r>
              <a:rPr lang="en-US" dirty="0"/>
              <a:t> namespace is </a:t>
            </a:r>
            <a:r>
              <a:rPr lang="en-US" dirty="0" err="1"/>
              <a:t>utilised</a:t>
            </a:r>
            <a:r>
              <a:rPr lang="en-US" dirty="0"/>
              <a:t> throughout the program for convenient and </a:t>
            </a:r>
            <a:r>
              <a:rPr lang="en-US" dirty="0" err="1"/>
              <a:t>organised</a:t>
            </a:r>
            <a:r>
              <a:rPr lang="en-US" dirty="0"/>
              <a:t> access to SDL’s library functions, which by themselves are formatted according to C syntax.</a:t>
            </a:r>
          </a:p>
          <a:p>
            <a:r>
              <a:rPr lang="en-US" dirty="0"/>
              <a:t>The </a:t>
            </a:r>
            <a:r>
              <a:rPr lang="en-US" sz="2400" dirty="0">
                <a:latin typeface="Cascadia Code" panose="020B0609020000020004" pitchFamily="49" charset="0"/>
                <a:ea typeface="Cascadia Code" panose="020B0609020000020004" pitchFamily="49" charset="0"/>
                <a:cs typeface="Cascadia Code" panose="020B0609020000020004" pitchFamily="49" charset="0"/>
              </a:rPr>
              <a:t>main()</a:t>
            </a:r>
            <a:r>
              <a:rPr lang="en-US" dirty="0"/>
              <a:t> function finally handles the appropriate function calls to the </a:t>
            </a:r>
            <a:r>
              <a:rPr lang="en-US" dirty="0" err="1"/>
              <a:t>initialisation</a:t>
            </a:r>
            <a:r>
              <a:rPr lang="en-US" dirty="0"/>
              <a:t> and clean-up parts of the code, as well as the primary loop of the program runtime.</a:t>
            </a:r>
            <a:endParaRPr lang="en-IN" dirty="0"/>
          </a:p>
        </p:txBody>
      </p:sp>
    </p:spTree>
    <p:extLst>
      <p:ext uri="{BB962C8B-B14F-4D97-AF65-F5344CB8AC3E}">
        <p14:creationId xmlns:p14="http://schemas.microsoft.com/office/powerpoint/2010/main" val="6100970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908</Words>
  <Application>Microsoft Office PowerPoint</Application>
  <PresentationFormat>Widescreen</PresentationFormat>
  <Paragraphs>38</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Cascadia Code</vt:lpstr>
      <vt:lpstr>Office Theme</vt:lpstr>
      <vt:lpstr>A Base for Reinforcement Learning-enabled Solitaire</vt:lpstr>
      <vt:lpstr>SDL2-based Klondike Clone, ‘aisolGUI’</vt:lpstr>
      <vt:lpstr>Implementation details</vt:lpstr>
      <vt:lpstr>Screenshots</vt:lpstr>
      <vt:lpstr>Classes: Card</vt:lpstr>
      <vt:lpstr>Classes: Pile</vt:lpstr>
      <vt:lpstr>Classes: Deck</vt:lpstr>
      <vt:lpstr>Namespaces</vt:lpstr>
      <vt:lpstr>Global Functions</vt:lpstr>
      <vt:lpstr>Additional information</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Aviral Verma</dc:creator>
  <cp:lastModifiedBy>Aviral Verma</cp:lastModifiedBy>
  <cp:revision>1</cp:revision>
  <dcterms:created xsi:type="dcterms:W3CDTF">2024-10-19T17:09:17Z</dcterms:created>
  <dcterms:modified xsi:type="dcterms:W3CDTF">2024-10-19T17:09:47Z</dcterms:modified>
</cp:coreProperties>
</file>

<file path=docProps/thumbnail.jpeg>
</file>